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8" r:id="rId11"/>
    <p:sldId id="269" r:id="rId12"/>
    <p:sldId id="270" r:id="rId13"/>
    <p:sldId id="265" r:id="rId14"/>
    <p:sldId id="271" r:id="rId15"/>
    <p:sldId id="272" r:id="rId16"/>
    <p:sldId id="273" r:id="rId17"/>
    <p:sldId id="275" r:id="rId18"/>
    <p:sldId id="264" r:id="rId19"/>
    <p:sldId id="279" r:id="rId20"/>
    <p:sldId id="276" r:id="rId21"/>
    <p:sldId id="266" r:id="rId22"/>
    <p:sldId id="277" r:id="rId23"/>
    <p:sldId id="278" r:id="rId24"/>
    <p:sldId id="281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EFC0C-ECB1-C27B-8C96-482FF83F87BF}" v="690" dt="2021-03-17T16:31:01.286"/>
    <p1510:client id="{453FE752-A98F-DE45-E911-8803B38E4581}" v="7" dt="2021-03-24T06:37:39.822"/>
    <p1510:client id="{54E9C31B-1C78-09A5-68F8-F1836F7DB75E}" v="93" dt="2021-03-24T15:05:11.363"/>
    <p1510:client id="{9EAD9C7D-72DB-B05E-E389-D33645956F69}" v="77" dt="2021-03-31T05:08:58.472"/>
    <p1510:client id="{A0B72A2C-0DAA-4D7B-B4D3-5FCD7569E7D4}" v="16" dt="2021-03-17T07:21:35.155"/>
    <p1510:client id="{BAC39385-D07B-4E62-8511-2131E4AD1596}" v="83" dt="2021-03-17T07:14:28.823"/>
    <p1510:client id="{C3FD7C7D-419F-7B60-3DD6-E2CF91BD3374}" v="402" dt="2021-03-22T06:14:59.748"/>
    <p1510:client id="{F99AC685-63CD-F212-2D6F-5B2561279BD7}" v="296" dt="2021-03-17T09:45:27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4B23A-B612-4955-8B8D-FA9CE348201A}" type="datetimeFigureOut">
              <a:rPr lang="en-US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AEBB0-AAB0-423D-AC08-A79867A5E30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29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rtificial_intelligence" TargetMode="External"/><Relationship Id="rId3" Type="http://schemas.openxmlformats.org/officeDocument/2006/relationships/hyperlink" Target="https://en.wikipedia.org/wiki/PrimeSense" TargetMode="External"/><Relationship Id="rId7" Type="http://schemas.openxmlformats.org/officeDocument/2006/relationships/hyperlink" Target="https://en.wikipedia.org/wiki/Time_of_fligh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tructured_light" TargetMode="External"/><Relationship Id="rId5" Type="http://schemas.openxmlformats.org/officeDocument/2006/relationships/hyperlink" Target="https://en.wikipedia.org/wiki/Thermographic_camera" TargetMode="External"/><Relationship Id="rId10" Type="http://schemas.openxmlformats.org/officeDocument/2006/relationships/hyperlink" Target="https://en.wikipedia.org/wiki/Speech_recognition" TargetMode="External"/><Relationship Id="rId4" Type="http://schemas.openxmlformats.org/officeDocument/2006/relationships/hyperlink" Target="https://en.wikipedia.org/wiki/RGB_color_model" TargetMode="External"/><Relationship Id="rId9" Type="http://schemas.openxmlformats.org/officeDocument/2006/relationships/hyperlink" Target="https://en.wikipedia.org/wiki/Gesture_recognitio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paper proposes a model based on convolutional neural network for</a:t>
            </a:r>
          </a:p>
          <a:p>
            <a:r>
              <a:rPr lang="en-US"/>
              <a:t>hand gesture recognition and classification.</a:t>
            </a:r>
          </a:p>
          <a:p>
            <a:r>
              <a:rPr lang="en-US"/>
              <a:t>Deep learning technique is used based on CNN which automatically</a:t>
            </a:r>
          </a:p>
          <a:p>
            <a:r>
              <a:rPr lang="en-US"/>
              <a:t>learns and extracts features for classifying each gesture. The paper does comparative</a:t>
            </a:r>
          </a:p>
          <a:p>
            <a:r>
              <a:rPr lang="en-US"/>
              <a:t>study with four recent works. The proposed model reports 99% test accuracy.</a:t>
            </a:r>
          </a:p>
          <a:p>
            <a:endParaRPr lang="en-US">
              <a:cs typeface="Calibri"/>
            </a:endParaRPr>
          </a:p>
          <a:p>
            <a:r>
              <a:rPr lang="en-US"/>
              <a:t>Nearly 5% of the world’s population is said to be hearing impaired, this creates a</a:t>
            </a:r>
          </a:p>
          <a:p>
            <a:r>
              <a:rPr lang="en-US"/>
              <a:t>major problem for the communication with the deaf and the dumb, specially abled</a:t>
            </a:r>
          </a:p>
          <a:p>
            <a:r>
              <a:rPr lang="en-US"/>
              <a:t>persons. To decrease the communication gap between hearing impaired community</a:t>
            </a:r>
          </a:p>
          <a:p>
            <a:r>
              <a:rPr lang="en-US"/>
              <a:t>and the normal persons, ideas have evolved over the years based on technology.</a:t>
            </a:r>
          </a:p>
          <a:p>
            <a:r>
              <a:rPr lang="en-US"/>
              <a:t>machine learning and its application has been increasing rapidly in the present</a:t>
            </a:r>
          </a:p>
          <a:p>
            <a:r>
              <a:rPr lang="en-US"/>
              <a:t>decade. Convolutional Neural Networks (CNN) is popularly used to train machines</a:t>
            </a:r>
          </a:p>
          <a:p>
            <a:r>
              <a:rPr lang="en-US"/>
              <a:t>to recognize and classify image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EBB0-AAB0-423D-AC08-A79867A5E30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2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Human Computer Interaction Using Hand Gestures, </a:t>
            </a:r>
            <a:r>
              <a:rPr lang="en-US" err="1"/>
              <a:t>refrences</a:t>
            </a:r>
            <a:r>
              <a:rPr lang="en-US"/>
              <a:t> Premaratne P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EBB0-AAB0-423D-AC08-A79867A5E30A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7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American sign language alphabet recognition using Microsoft Kinect related works , references Dong C (2015)</a:t>
            </a:r>
            <a:br>
              <a:rPr lang="en-US">
                <a:cs typeface="+mn-lt"/>
              </a:rPr>
            </a:br>
            <a:r>
              <a:rPr lang="en-US"/>
              <a:t>The technology includes a set of hardware originally developed by </a:t>
            </a:r>
            <a:r>
              <a:rPr lang="en-US">
                <a:hlinkClick r:id="rId3"/>
              </a:rPr>
              <a:t>PrimeSense</a:t>
            </a:r>
            <a:r>
              <a:rPr lang="en-US"/>
              <a:t>, incorporating </a:t>
            </a:r>
            <a:r>
              <a:rPr lang="en-US">
                <a:hlinkClick r:id="rId4"/>
              </a:rPr>
              <a:t>RGB</a:t>
            </a:r>
            <a:r>
              <a:rPr lang="en-US"/>
              <a:t> cameras, </a:t>
            </a:r>
            <a:r>
              <a:rPr lang="en-US">
                <a:hlinkClick r:id="rId5"/>
              </a:rPr>
              <a:t>infrared</a:t>
            </a:r>
            <a:r>
              <a:rPr lang="en-US"/>
              <a:t> projectors and detectors that mapped depth through either </a:t>
            </a:r>
            <a:r>
              <a:rPr lang="en-US">
                <a:hlinkClick r:id="rId6"/>
              </a:rPr>
              <a:t>structured light</a:t>
            </a:r>
            <a:r>
              <a:rPr lang="en-US"/>
              <a:t> or </a:t>
            </a:r>
            <a:r>
              <a:rPr lang="en-US">
                <a:hlinkClick r:id="rId7"/>
              </a:rPr>
              <a:t>time of flight</a:t>
            </a:r>
            <a:r>
              <a:rPr lang="en-US"/>
              <a:t> calculations, and a microphone array, along with software and </a:t>
            </a:r>
            <a:r>
              <a:rPr lang="en-US">
                <a:hlinkClick r:id="rId8"/>
              </a:rPr>
              <a:t>artificial intelligence</a:t>
            </a:r>
            <a:r>
              <a:rPr lang="en-US"/>
              <a:t> from Microsoft to allow the device to perform real-time </a:t>
            </a:r>
            <a:r>
              <a:rPr lang="en-US">
                <a:hlinkClick r:id="rId9"/>
              </a:rPr>
              <a:t>gesture recognition</a:t>
            </a:r>
            <a:r>
              <a:rPr lang="en-US"/>
              <a:t>, </a:t>
            </a:r>
            <a:r>
              <a:rPr lang="en-US">
                <a:hlinkClick r:id="rId10"/>
              </a:rPr>
              <a:t>speech recognition</a:t>
            </a:r>
            <a:r>
              <a:rPr lang="en-US"/>
              <a:t> and body skeletal detection for up to four people, among other capabilities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EBB0-AAB0-423D-AC08-A79867A5E30A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8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Huang J, Zhou W, Zhang Q, Li H, Li W (2018)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EBB0-AAB0-423D-AC08-A79867A5E30A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039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Inception v3 [9], is</a:t>
            </a:r>
          </a:p>
          <a:p>
            <a:r>
              <a:rPr lang="en-US"/>
              <a:t>another version of image classification which is similar to CNN but instead of</a:t>
            </a:r>
            <a:endParaRPr lang="en-US">
              <a:cs typeface="Calibri"/>
            </a:endParaRPr>
          </a:p>
          <a:p>
            <a:r>
              <a:rPr lang="en-US"/>
              <a:t>layers like convolutional, pooling and </a:t>
            </a:r>
            <a:r>
              <a:rPr lang="en-US" err="1"/>
              <a:t>softmax</a:t>
            </a:r>
            <a:r>
              <a:rPr lang="en-US"/>
              <a:t> being on top of one another, the</a:t>
            </a:r>
            <a:endParaRPr lang="en-US">
              <a:cs typeface="Calibri"/>
            </a:endParaRPr>
          </a:p>
          <a:p>
            <a:r>
              <a:rPr lang="en-US"/>
              <a:t>layers are made to run parallel to one another. Principal Component Analysis has</a:t>
            </a:r>
            <a:endParaRPr lang="en-US">
              <a:cs typeface="Calibri"/>
            </a:endParaRPr>
          </a:p>
          <a:p>
            <a:r>
              <a:rPr lang="en-US"/>
              <a:t>been used for recognition of the images.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EBB0-AAB0-423D-AC08-A79867A5E30A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48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Just like a usual Neural Network , it is also a Neural network but with some functionalities of feature extraction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EBB0-AAB0-423D-AC08-A79867A5E30A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77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Convolutional Neural Networks is chosen as the deep learning methodology for</a:t>
            </a:r>
          </a:p>
          <a:p>
            <a:r>
              <a:rPr lang="en-US"/>
              <a:t>the development of this model. Four convolutional layers are added to this model</a:t>
            </a:r>
          </a:p>
          <a:p>
            <a:r>
              <a:rPr lang="en-US"/>
              <a:t>along with Max pooling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7AEBB0-AAB0-423D-AC08-A79867A5E30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12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08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50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2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7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7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07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5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91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6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4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1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spc="1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 spc="1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0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7" r:id="rId8"/>
    <p:sldLayoutId id="2147483744" r:id="rId9"/>
    <p:sldLayoutId id="2147483745" r:id="rId10"/>
    <p:sldLayoutId id="214748374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 spc="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 spc="16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 spc="16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16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16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1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smine.mst.edu/masters_theses/739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ohiostate.pressbooks.pub/graphicshistory/chapter/1-4-interaction/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codigo21.educacion.navarra.es/autoaprendizaje/kinect-y-scratch-1-4/" TargetMode="Externa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rontiersin.org/articles/10.3389/fpsyg.2017.01745/full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86992"/>
            <a:ext cx="4953000" cy="2308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CNN Model for American Sign</a:t>
            </a:r>
          </a:p>
          <a:p>
            <a:pPr algn="l"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Language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819400"/>
            <a:ext cx="4952681" cy="3460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800" b="1">
                <a:solidFill>
                  <a:srgbClr val="FFFFFF"/>
                </a:solidFill>
              </a:rPr>
              <a:t>Authors </a:t>
            </a:r>
            <a:r>
              <a:rPr lang="en-US" sz="1800">
                <a:solidFill>
                  <a:srgbClr val="FFFFFF"/>
                </a:solidFill>
              </a:rPr>
              <a:t>: </a:t>
            </a:r>
            <a:br>
              <a:rPr lang="en-US" sz="1800"/>
            </a:br>
            <a:r>
              <a:rPr lang="en-US" sz="1800">
                <a:solidFill>
                  <a:srgbClr val="FFFFFF"/>
                </a:solidFill>
              </a:rPr>
              <a:t>Tilottama Goswami and Shashidhar Reddy </a:t>
            </a:r>
            <a:r>
              <a:rPr lang="en-US" sz="1800" err="1">
                <a:solidFill>
                  <a:srgbClr val="FFFFFF"/>
                </a:solidFill>
              </a:rPr>
              <a:t>Javaji</a:t>
            </a:r>
            <a:endParaRPr lang="en-US" err="1"/>
          </a:p>
          <a:p>
            <a:pPr algn="l"/>
            <a:r>
              <a:rPr lang="en-US" sz="1800" b="1">
                <a:solidFill>
                  <a:srgbClr val="FFFFFF"/>
                </a:solidFill>
              </a:rPr>
              <a:t>Presenter : </a:t>
            </a:r>
            <a:endParaRPr lang="en-US" sz="1800" b="1">
              <a:solidFill>
                <a:srgbClr val="FFFFFF"/>
              </a:solidFill>
              <a:ea typeface="Microsoft YaHei Light"/>
            </a:endParaRPr>
          </a:p>
          <a:p>
            <a:pPr algn="l"/>
            <a:r>
              <a:rPr lang="en-US" sz="1800">
                <a:solidFill>
                  <a:srgbClr val="FFFFFF"/>
                </a:solidFill>
              </a:rPr>
              <a:t>Pathik Prashant </a:t>
            </a:r>
            <a:r>
              <a:rPr lang="en-US" sz="1800" err="1">
                <a:solidFill>
                  <a:srgbClr val="FFFFFF"/>
                </a:solidFill>
              </a:rPr>
              <a:t>Ghugare</a:t>
            </a:r>
            <a:r>
              <a:rPr lang="en-US" sz="1800">
                <a:solidFill>
                  <a:srgbClr val="FFFFFF"/>
                </a:solidFill>
              </a:rPr>
              <a:t>, 1911014</a:t>
            </a:r>
            <a:endParaRPr lang="en-US" sz="1800">
              <a:solidFill>
                <a:srgbClr val="FFFFFF"/>
              </a:solidFill>
              <a:ea typeface="Microsoft YaHei Light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6" name="Picture 6" descr="Free vector graphic: Sign Language, Deaf, Gesture - Free Image on ...">
            <a:extLst>
              <a:ext uri="{FF2B5EF4-FFF2-40B4-BE49-F238E27FC236}">
                <a16:creationId xmlns:a16="http://schemas.microsoft.com/office/drawing/2014/main" id="{4B09C335-BDF3-45A4-A55D-846A55BE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37" y="1397016"/>
            <a:ext cx="4817466" cy="40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77FA3-D829-40C4-B403-22614335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ea typeface="Microsoft YaHei"/>
              </a:rPr>
              <a:t>CONVOLUTIONAL LAYER ?</a:t>
            </a:r>
            <a:endParaRPr lang="en-US" sz="340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D943F8-57E3-4896-A824-A173D3F86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  <a:ea typeface="Microsoft YaHei Light"/>
              </a:rPr>
              <a:t>They Look for the patterns !</a:t>
            </a:r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9B2788-52F7-4FD8-9A6C-1CBD7011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927285D-4714-43A4-B813-F4723866D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96FC73-5547-418C-A557-60B63BA6B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AFC4FAF-95C4-430D-A19F-5F080AB79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38" r="13548" b="2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9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A0AA6E-FBE4-4237-8777-A5766F0A5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57587" y="5080"/>
            <a:ext cx="4531366" cy="6014720"/>
            <a:chOff x="7657587" y="5080"/>
            <a:chExt cx="4531366" cy="60147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ACF422-864A-48F3-BCDF-2EBADF412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 flipV="1">
              <a:off x="7657587" y="5080"/>
              <a:ext cx="4531366" cy="48640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7B8F36-FD07-41AE-BB00-D1D458C06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 flipV="1">
              <a:off x="8627628" y="5080"/>
              <a:ext cx="3561325" cy="60147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67E5B1-0152-43BB-AA0D-FA81A2BBC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068" y="87528"/>
            <a:ext cx="10606072" cy="19008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Microsoft YaHei"/>
              </a:rPr>
              <a:t>Filters 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54DA8E-BE1E-47AD-96FE-24B90EB8D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200"/>
            <a:ext cx="4647901" cy="3271413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88EE8DB-56A1-47AC-A8E6-CE2A2C25A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" t="439" r="8052" b="-78"/>
          <a:stretch/>
        </p:blipFill>
        <p:spPr>
          <a:xfrm>
            <a:off x="113862" y="1607388"/>
            <a:ext cx="11754151" cy="423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54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A0AA6E-FBE4-4237-8777-A5766F0A5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57587" y="5080"/>
            <a:ext cx="4531366" cy="6014720"/>
            <a:chOff x="7657587" y="5080"/>
            <a:chExt cx="4531366" cy="60147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ACF422-864A-48F3-BCDF-2EBADF412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 flipV="1">
              <a:off x="7657587" y="5080"/>
              <a:ext cx="4531366" cy="48640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7B8F36-FD07-41AE-BB00-D1D458C06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 flipV="1">
              <a:off x="8627628" y="5080"/>
              <a:ext cx="3561325" cy="60147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4CF2A2-FF86-40E3-B4CB-81DFF47B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7D37D19-FCEB-4150-8890-87D76F6F5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3200"/>
            <a:ext cx="4647901" cy="3271413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4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4F6156F4-E649-4C88-8BDF-4E9FB4B2C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5" t="2193" r="943" b="-4100"/>
          <a:stretch/>
        </p:blipFill>
        <p:spPr>
          <a:xfrm>
            <a:off x="734992" y="327803"/>
            <a:ext cx="10697834" cy="64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3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03ED7-F814-40B5-B1A3-76E67FA57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47" y="-476932"/>
            <a:ext cx="4953000" cy="23086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Microsoft YaHei"/>
              </a:rPr>
              <a:t>CNN model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0AF2-611C-408C-AE5D-5D4F405F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31" y="720306"/>
            <a:ext cx="9524680" cy="3460964"/>
          </a:xfrm>
        </p:spPr>
        <p:txBody>
          <a:bodyPr lIns="109728" tIns="109728" rIns="109728" bIns="91440"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ea typeface="Microsoft YaHei Light"/>
              </a:rPr>
              <a:t>CNN model with 4 convolutional layers having 32,32,64,128 filters of size 3x3 in respective layer</a:t>
            </a:r>
            <a:br>
              <a:rPr lang="en-US" sz="1800" dirty="0">
                <a:solidFill>
                  <a:srgbClr val="FFFFFF"/>
                </a:solidFill>
                <a:ea typeface="Microsoft YaHei Light"/>
              </a:rPr>
            </a:br>
            <a:r>
              <a:rPr lang="en-US" sz="1800" dirty="0">
                <a:solidFill>
                  <a:srgbClr val="FFFFFF"/>
                </a:solidFill>
                <a:ea typeface="Microsoft YaHei Light"/>
              </a:rPr>
              <a:t>with </a:t>
            </a:r>
            <a:r>
              <a:rPr lang="en-US" sz="1800" b="1" dirty="0">
                <a:solidFill>
                  <a:srgbClr val="FFFFFF"/>
                </a:solidFill>
                <a:ea typeface="Microsoft YaHei Light"/>
              </a:rPr>
              <a:t>Max Pooling layer</a:t>
            </a:r>
          </a:p>
          <a:p>
            <a:endParaRPr lang="en-US" sz="1800">
              <a:solidFill>
                <a:srgbClr val="FFFFFF"/>
              </a:solidFill>
              <a:ea typeface="Microsoft YaHei Ligh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A3B144-1074-4EB3-8741-160D2211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94385" y="41921"/>
            <a:ext cx="3997615" cy="6816079"/>
            <a:chOff x="8059620" y="41922"/>
            <a:chExt cx="3997615" cy="68160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8BB9A36-C57B-45F3-BF80-89A7707B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BCBB483-EE40-4AA6-925A-5AE654585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299D364-1973-4D93-9E0E-B9F29714D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1" b="29767"/>
          <a:stretch/>
        </p:blipFill>
        <p:spPr>
          <a:xfrm>
            <a:off x="1848928" y="3106175"/>
            <a:ext cx="9399923" cy="302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06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8C477A-A883-4227-AD02-84B6007F1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6254149" cy="68678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5037B-9DC8-46FD-A8F7-04052B6E9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876800" cy="266014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Microsoft YaHei"/>
              </a:rPr>
              <a:t>Batch Normalization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DB35C9-368E-482A-95B0-27EF854E6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424712"/>
            <a:ext cx="4876486" cy="2715554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  <a:ea typeface="Microsoft YaHei Light"/>
              </a:rPr>
              <a:t>Each CNN layer is going through Batch Normalization</a:t>
            </a:r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920F76-E6AF-4D70-A5AA-0904FF187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790CF60-DEEE-47CC-8429-66639F998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A66197D-92FE-4645-BA93-D45CD8CD1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818DBF2A-052F-487E-ACA1-03F7F1AB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1" y="1036509"/>
            <a:ext cx="4724400" cy="171259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133119F-ADB9-483A-A478-0A753C334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1" y="3958176"/>
            <a:ext cx="4724400" cy="16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04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341F8-6E12-4C5E-838D-A7BC5AB6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9143"/>
            <a:ext cx="4953000" cy="23086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Microsoft YaHei"/>
              </a:rPr>
              <a:t>ReLU function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C84859-EBC1-482E-8E28-26EBF09CA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A3B144-1074-4EB3-8741-160D2211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94385" y="41921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BB9A36-C57B-45F3-BF80-89A7707B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CBB483-EE40-4AA6-925A-5AE654585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B2181846-0D3E-4D3C-8429-3F63656D4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1" y="1678345"/>
            <a:ext cx="4724400" cy="349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12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A0AA6E-FBE4-4237-8777-A5766F0A5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57587" y="5080"/>
            <a:ext cx="4531366" cy="6014720"/>
            <a:chOff x="7657587" y="5080"/>
            <a:chExt cx="4531366" cy="60147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ACF422-864A-48F3-BCDF-2EBADF412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 flipV="1">
              <a:off x="7657587" y="5080"/>
              <a:ext cx="4531366" cy="486401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7B8F36-FD07-41AE-BB00-D1D458C06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 flipV="1">
              <a:off x="8627628" y="5080"/>
              <a:ext cx="3561325" cy="60147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30FED6-EA15-4649-A1EB-69336C40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990" y="-180346"/>
            <a:ext cx="12691545" cy="19008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Dense or fully connected layers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1CA493-AA6D-4755-AA36-0152A0B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89" y="972345"/>
            <a:ext cx="5690637" cy="3271413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ea typeface="Microsoft YaHei Light"/>
              </a:rPr>
              <a:t>Dense Layer with 128 neurons</a:t>
            </a:r>
          </a:p>
          <a:p>
            <a:r>
              <a:rPr lang="en-US" sz="1800" dirty="0">
                <a:solidFill>
                  <a:srgbClr val="FFFFFF"/>
                </a:solidFill>
                <a:ea typeface="Microsoft YaHei Light"/>
              </a:rPr>
              <a:t>Final Layer which has 24 neurons and it is followed by </a:t>
            </a:r>
            <a:r>
              <a:rPr lang="en-US" sz="1800" dirty="0" err="1">
                <a:solidFill>
                  <a:srgbClr val="FFFFFF"/>
                </a:solidFill>
                <a:ea typeface="Microsoft YaHei Light"/>
              </a:rPr>
              <a:t>softmax</a:t>
            </a:r>
            <a:r>
              <a:rPr lang="en-US" sz="1800" dirty="0">
                <a:solidFill>
                  <a:srgbClr val="FFFFFF"/>
                </a:solidFill>
                <a:ea typeface="Microsoft YaHei Light"/>
              </a:rPr>
              <a:t> activation function</a:t>
            </a:r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CBA0246-9547-4961-9AA4-D4F257CB9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" r="402" b="438"/>
          <a:stretch/>
        </p:blipFill>
        <p:spPr>
          <a:xfrm>
            <a:off x="1781636" y="2153728"/>
            <a:ext cx="8933509" cy="41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0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A0AA6E-FBE4-4237-8777-A5766F0A5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57587" y="5080"/>
            <a:ext cx="4531366" cy="6014720"/>
            <a:chOff x="7657587" y="5080"/>
            <a:chExt cx="4531366" cy="601472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8ACF422-864A-48F3-BCDF-2EBADF412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 flipV="1">
              <a:off x="7657587" y="5080"/>
              <a:ext cx="4531366" cy="486401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C7B8F36-FD07-41AE-BB00-D1D458C06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 flipV="1">
              <a:off x="8627628" y="5080"/>
              <a:ext cx="3561325" cy="60147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30FED6-EA15-4649-A1EB-69336C40A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10606072" cy="190086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Model Compilation </a:t>
            </a:r>
            <a:endParaRPr lang="en-US">
              <a:solidFill>
                <a:srgbClr val="FFFFFF"/>
              </a:solidFill>
              <a:ea typeface="Microsoft YaHei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CCE5C0E-E222-482F-A7AF-39B9D1AC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7" y="1894936"/>
            <a:ext cx="11290240" cy="3271413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Categorical Cross Entropy Loss Function or </a:t>
            </a:r>
            <a:r>
              <a:rPr lang="en-US" err="1">
                <a:solidFill>
                  <a:schemeClr val="bg1"/>
                </a:solidFill>
              </a:rPr>
              <a:t>Softmax</a:t>
            </a:r>
            <a:r>
              <a:rPr lang="en-US">
                <a:solidFill>
                  <a:schemeClr val="bg1"/>
                </a:solidFill>
              </a:rPr>
              <a:t> loss</a:t>
            </a:r>
            <a:endParaRPr lang="en-US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ea typeface="Microsoft YaHei Light"/>
            </a:endParaRPr>
          </a:p>
          <a:p>
            <a:endParaRPr lang="en-US">
              <a:solidFill>
                <a:schemeClr val="bg1"/>
              </a:solidFill>
              <a:ea typeface="Microsoft YaHei Light"/>
            </a:endParaRPr>
          </a:p>
          <a:p>
            <a:endParaRPr lang="en-US" sz="1800">
              <a:solidFill>
                <a:srgbClr val="FFFFFF"/>
              </a:solidFill>
              <a:ea typeface="Microsoft YaHei Light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9D53635D-1AA7-42F6-A608-F36B2F940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2" y="2484636"/>
            <a:ext cx="10118784" cy="2090012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6E6F7D3F-0DC9-4694-80A9-0CF5A7A3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363" y="4787850"/>
            <a:ext cx="7559615" cy="186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64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B849C-46CE-4501-96A2-75E3470C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Architecture of CNN model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ADB50747-E9BD-4DEF-A934-5A68C3DB6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295" y="1949450"/>
            <a:ext cx="6645410" cy="4195763"/>
          </a:xfrm>
        </p:spPr>
      </p:pic>
    </p:spTree>
    <p:extLst>
      <p:ext uri="{BB962C8B-B14F-4D97-AF65-F5344CB8AC3E}">
        <p14:creationId xmlns:p14="http://schemas.microsoft.com/office/powerpoint/2010/main" val="2395860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0ABFF7-3293-4EAC-9426-EBDCAA34D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0" y="5080"/>
            <a:ext cx="3464215" cy="4598234"/>
            <a:chOff x="8059620" y="41922"/>
            <a:chExt cx="3997615" cy="68160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475375-4F9B-4D93-8769-B42BB7F447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074A43D-E1B2-4563-8D84-A962E8AB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65DAA5-E90A-4CAF-9483-114F507AD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Regularization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D9F88-39B0-4BCB-9D5F-110815248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600" y="716366"/>
            <a:ext cx="5408706" cy="5396722"/>
          </a:xfrm>
        </p:spPr>
        <p:txBody>
          <a:bodyPr lIns="109728" tIns="109728" rIns="109728" bIns="9144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history=</a:t>
            </a:r>
            <a:r>
              <a:rPr lang="en-US" sz="1800" err="1">
                <a:ea typeface="+mn-lt"/>
                <a:cs typeface="+mn-lt"/>
              </a:rPr>
              <a:t>conv.fit_generator</a:t>
            </a:r>
            <a:r>
              <a:rPr lang="en-US" sz="1800">
                <a:ea typeface="+mn-lt"/>
                <a:cs typeface="+mn-lt"/>
              </a:rPr>
              <a:t>(</a:t>
            </a:r>
            <a:br>
              <a:rPr lang="en-US" sz="1800">
                <a:ea typeface="+mn-lt"/>
                <a:cs typeface="+mn-lt"/>
              </a:rPr>
            </a:br>
            <a:r>
              <a:rPr lang="en-US" sz="1800" err="1">
                <a:ea typeface="+mn-lt"/>
                <a:cs typeface="+mn-lt"/>
              </a:rPr>
              <a:t>batches,steps_per_epoch</a:t>
            </a:r>
            <a:r>
              <a:rPr lang="en-US" sz="1800">
                <a:ea typeface="+mn-lt"/>
                <a:cs typeface="+mn-lt"/>
              </a:rPr>
              <a:t>=21964//128,</a:t>
            </a:r>
            <a:br>
              <a:rPr lang="en-US" sz="1800">
                <a:ea typeface="+mn-lt"/>
                <a:cs typeface="+mn-lt"/>
              </a:rPr>
            </a:br>
            <a:r>
              <a:rPr lang="en-US" sz="1800">
                <a:ea typeface="+mn-lt"/>
                <a:cs typeface="+mn-lt"/>
              </a:rPr>
              <a:t>epochs=30,validation_data=</a:t>
            </a:r>
            <a:r>
              <a:rPr lang="en-US" sz="1800" err="1">
                <a:ea typeface="+mn-lt"/>
                <a:cs typeface="+mn-lt"/>
              </a:rPr>
              <a:t>val_batches,validation_steps</a:t>
            </a:r>
            <a:r>
              <a:rPr lang="en-US" sz="1800">
                <a:ea typeface="+mn-lt"/>
                <a:cs typeface="+mn-lt"/>
              </a:rPr>
              <a:t>=5491//128, </a:t>
            </a:r>
            <a:r>
              <a:rPr lang="en-US" sz="1800" err="1">
                <a:ea typeface="+mn-lt"/>
                <a:cs typeface="+mn-lt"/>
              </a:rPr>
              <a:t>use_multiprocessing</a:t>
            </a:r>
            <a:r>
              <a:rPr lang="en-US" sz="1800">
                <a:ea typeface="+mn-lt"/>
                <a:cs typeface="+mn-lt"/>
              </a:rPr>
              <a:t>=True)</a:t>
            </a:r>
            <a:endParaRPr lang="en-US" sz="1800">
              <a:ea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213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EF057-A9A0-4BF5-9ADC-4B5187FD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478554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this paper is all about?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77623A3A-3BA4-4493-9051-5BF53CBC3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6437" y="1017640"/>
            <a:ext cx="4817466" cy="48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09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6C35EF-DBC8-41DC-A647-F1E0F599B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B0BA5-59CA-4DBF-A716-BEEC67603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8545C-2832-4EB7-9624-D6EEA011A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1981" y="1"/>
            <a:ext cx="5236971" cy="6858000"/>
            <a:chOff x="20829" y="1"/>
            <a:chExt cx="5236971" cy="68579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DDB8A50-D39E-4D33-819B-739ECB9D1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CB7945-057F-4373-B268-FF1BE88A4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642AE1-B127-4D8B-A218-A73CF8161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13"/>
            <a:ext cx="6858000" cy="166457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Microsoft YaHei"/>
              </a:rPr>
              <a:t>Training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C639F-345B-4D53-AAA3-24D05D76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4474"/>
            <a:ext cx="6857558" cy="3728613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Activation Function: ‘</a:t>
            </a:r>
            <a:r>
              <a:rPr lang="en-US" sz="1800" err="1">
                <a:solidFill>
                  <a:srgbClr val="FFFFFF"/>
                </a:solidFill>
                <a:ea typeface="+mn-lt"/>
                <a:cs typeface="+mn-lt"/>
              </a:rPr>
              <a:t>Relu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’,</a:t>
            </a:r>
            <a:endParaRPr lang="en-US" sz="1800">
              <a:solidFill>
                <a:srgbClr val="FFFFFF"/>
              </a:solidFill>
              <a:ea typeface="Microsoft YaHei Light"/>
            </a:endParaRPr>
          </a:p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Number of convolutional layers: 4,</a:t>
            </a:r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Epochs: 30,</a:t>
            </a:r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Batch Size:256,</a:t>
            </a:r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Regularization function,</a:t>
            </a:r>
          </a:p>
          <a:p>
            <a:r>
              <a:rPr lang="en-US" sz="1800" b="1">
                <a:solidFill>
                  <a:srgbClr val="FFFFFF"/>
                </a:solidFill>
                <a:ea typeface="+mn-lt"/>
                <a:cs typeface="+mn-lt"/>
              </a:rPr>
              <a:t>Test Accuracy:99.3%.</a:t>
            </a:r>
            <a:endParaRPr lang="en-US" sz="18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9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B1A52-7A70-4925-A163-BAEF689AD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Microsoft YaHei"/>
              </a:rPr>
              <a:t>Results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618CB0-CE73-495B-B89D-665DE5EE8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A3B144-1074-4EB3-8741-160D2211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94385" y="41921"/>
            <a:ext cx="3997615" cy="6816079"/>
            <a:chOff x="8059620" y="41922"/>
            <a:chExt cx="3997615" cy="681607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8BB9A36-C57B-45F3-BF80-89A7707B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CBB483-EE40-4AA6-925A-5AE654585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F90D2FA-8130-4FCE-B14A-98E18DF4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90" y="2676126"/>
            <a:ext cx="9871494" cy="27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52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E025-9832-4FFD-9759-C3B2C7BD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icrosoft YaHei"/>
              </a:rPr>
              <a:t>Result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F636-C293-44A1-A3E8-C03527CC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331224"/>
            <a:ext cx="11274612" cy="4195763"/>
          </a:xfrm>
        </p:spPr>
        <p:txBody>
          <a:bodyPr lIns="109728" tIns="109728" rIns="109728" bIns="91440" anchor="t"/>
          <a:lstStyle/>
          <a:p>
            <a:r>
              <a:rPr lang="en-US" sz="2400" dirty="0">
                <a:ea typeface="Microsoft YaHei Light"/>
              </a:rPr>
              <a:t>Initially accuracy was 94 % for final layer filters = 128, epoch = 10 , but it went to 97 % after making final layer filters = 256, epoch = 50 </a:t>
            </a:r>
          </a:p>
          <a:p>
            <a:r>
              <a:rPr lang="en-US" sz="2400" dirty="0">
                <a:ea typeface="Microsoft YaHei Light"/>
              </a:rPr>
              <a:t>Initially they were using Sigmoid Activation functions </a:t>
            </a:r>
            <a:r>
              <a:rPr lang="en-US" sz="2400" dirty="0">
                <a:ea typeface="+mn-lt"/>
                <a:cs typeface="+mn-lt"/>
              </a:rPr>
              <a:t>instead of </a:t>
            </a:r>
            <a:r>
              <a:rPr lang="en-US" sz="2400" dirty="0" err="1">
                <a:ea typeface="+mn-lt"/>
                <a:cs typeface="+mn-lt"/>
              </a:rPr>
              <a:t>Relu</a:t>
            </a:r>
            <a:r>
              <a:rPr lang="en-US" sz="2400" dirty="0">
                <a:ea typeface="+mn-lt"/>
                <a:cs typeface="+mn-lt"/>
              </a:rPr>
              <a:t> which decreased the value of accuracy of the model. </a:t>
            </a:r>
            <a:r>
              <a:rPr lang="en-US" sz="2400" dirty="0" err="1">
                <a:ea typeface="+mn-lt"/>
                <a:cs typeface="+mn-lt"/>
              </a:rPr>
              <a:t>Relu</a:t>
            </a:r>
            <a:r>
              <a:rPr lang="en-US" sz="2400" dirty="0">
                <a:ea typeface="+mn-lt"/>
                <a:cs typeface="+mn-lt"/>
              </a:rPr>
              <a:t> proved to be better activation function than sigmoid</a:t>
            </a:r>
          </a:p>
          <a:p>
            <a:r>
              <a:rPr lang="en-US" sz="2400" dirty="0">
                <a:ea typeface="+mn-lt"/>
                <a:cs typeface="+mn-lt"/>
              </a:rPr>
              <a:t>When epochs were increased to 70 the accuracy has gone down to 95%, the main reason being over fitting</a:t>
            </a:r>
            <a:endParaRPr lang="en-US" sz="2400" dirty="0">
              <a:ea typeface="Microsoft YaHei Light"/>
            </a:endParaRPr>
          </a:p>
          <a:p>
            <a:r>
              <a:rPr lang="en-US" sz="2400" dirty="0">
                <a:ea typeface="+mn-lt"/>
                <a:cs typeface="+mn-lt"/>
              </a:rPr>
              <a:t>At last by using regularization, after normal training of the model, achieved a test accuracy of 99%, which shows that regularization helps in increasing the accuracy in this model after normal training of the model.</a:t>
            </a:r>
          </a:p>
        </p:txBody>
      </p:sp>
    </p:spTree>
    <p:extLst>
      <p:ext uri="{BB962C8B-B14F-4D97-AF65-F5344CB8AC3E}">
        <p14:creationId xmlns:p14="http://schemas.microsoft.com/office/powerpoint/2010/main" val="3258798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E1FB2-3A1F-45A2-A8B9-C2E0CAD19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icrosoft YaHei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19B5-B4C2-4047-A0D6-A20B6EFF4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en-US" dirty="0">
                <a:ea typeface="+mn-lt"/>
                <a:cs typeface="+mn-lt"/>
              </a:rPr>
              <a:t>The paper contributes a improved CNN model which has given better accuracy in gesture recognition based on American Sign Language</a:t>
            </a:r>
          </a:p>
          <a:p>
            <a:r>
              <a:rPr lang="en-US" dirty="0">
                <a:ea typeface="+mn-lt"/>
                <a:cs typeface="+mn-lt"/>
              </a:rPr>
              <a:t>The authors have compared with 4 previous works and found the proposed methodology produces best accuracy.</a:t>
            </a:r>
          </a:p>
          <a:p>
            <a:r>
              <a:rPr lang="en-US" dirty="0">
                <a:ea typeface="+mn-lt"/>
                <a:cs typeface="+mn-lt"/>
              </a:rPr>
              <a:t>In future, the work can be taken to next dimension to be more interactive by capturing the live video and display the results on the screen, thereafter convert to speech</a:t>
            </a:r>
            <a:endParaRPr lang="en-US" dirty="0">
              <a:ea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360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0CFF0-ADCC-44A1-92BE-985603E8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icrosoft YaHei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2145-B18E-4F99-A7C7-20CDE071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en-US" sz="1800" dirty="0">
                <a:ea typeface="+mn-lt"/>
                <a:cs typeface="+mn-lt"/>
              </a:rPr>
              <a:t>Premaratne P (2014) Human Computer Interaction Using Hand Gestures, vol XV, pp 158–174. ISBN 978-981-4585-68-2</a:t>
            </a:r>
          </a:p>
          <a:p>
            <a:r>
              <a:rPr lang="en-US" sz="1800" dirty="0">
                <a:ea typeface="+mn-lt"/>
                <a:cs typeface="+mn-lt"/>
              </a:rPr>
              <a:t>Dong C (2015) American sign language alphabet recognition using Microsoft Kinect. Masters Thesis, 7392. </a:t>
            </a:r>
            <a:r>
              <a:rPr lang="en-US" sz="1800" dirty="0">
                <a:ea typeface="+mn-lt"/>
                <a:cs typeface="+mn-lt"/>
                <a:hlinkClick r:id="rId2"/>
              </a:rPr>
              <a:t>https://scholarsmine.mst.edu/masters_theses/7392</a:t>
            </a:r>
            <a:endParaRPr lang="en-US" sz="1800" dirty="0">
              <a:ea typeface="+mn-lt"/>
              <a:cs typeface="+mn-lt"/>
            </a:endParaRPr>
          </a:p>
          <a:p>
            <a:r>
              <a:rPr lang="en-US" sz="1800" dirty="0">
                <a:ea typeface="+mn-lt"/>
                <a:cs typeface="+mn-lt"/>
              </a:rPr>
              <a:t>Huang J, Zhou W, Zhang Q, Li H, Li W (2018) Video-based sign language recognition without temporal segmentation. In: 32nd AAAI Conference on Artificial Intelligence (AAAI-2018), New Orleans, Louisiana, USA, 2–7 February 2018. arXiv:1801.10111</a:t>
            </a:r>
          </a:p>
          <a:p>
            <a:r>
              <a:rPr lang="en-US" sz="1800" dirty="0">
                <a:ea typeface="+mn-lt"/>
                <a:cs typeface="+mn-lt"/>
              </a:rPr>
              <a:t>Nagi J., </a:t>
            </a:r>
            <a:r>
              <a:rPr lang="en-US" sz="1800" dirty="0" err="1">
                <a:ea typeface="+mn-lt"/>
                <a:cs typeface="+mn-lt"/>
              </a:rPr>
              <a:t>Ducatelle</a:t>
            </a:r>
            <a:r>
              <a:rPr lang="en-US" sz="1800" dirty="0">
                <a:ea typeface="+mn-lt"/>
                <a:cs typeface="+mn-lt"/>
              </a:rPr>
              <a:t> F, Di Caro GA, Cireşan D, Meier U, Giusti A, Nagi F, Schmidhuber </a:t>
            </a:r>
            <a:r>
              <a:rPr lang="en-US" sz="1800" dirty="0" err="1">
                <a:ea typeface="+mn-lt"/>
                <a:cs typeface="+mn-lt"/>
              </a:rPr>
              <a:t>J,Gambardella</a:t>
            </a:r>
            <a:r>
              <a:rPr lang="en-US" sz="1800" dirty="0">
                <a:ea typeface="+mn-lt"/>
                <a:cs typeface="+mn-lt"/>
              </a:rPr>
              <a:t> LM (2011) Max-pooling convolutional neural networks for vision-based </a:t>
            </a:r>
            <a:r>
              <a:rPr lang="en-US" sz="1800" dirty="0" err="1">
                <a:ea typeface="+mn-lt"/>
                <a:cs typeface="+mn-lt"/>
              </a:rPr>
              <a:t>handgesture</a:t>
            </a:r>
            <a:r>
              <a:rPr lang="en-US" sz="1800" dirty="0">
                <a:ea typeface="+mn-lt"/>
                <a:cs typeface="+mn-lt"/>
              </a:rPr>
              <a:t> recognition. In: 2011 IEEE International Conference on Signal and Image Processing Applications (ICSIPA2011), Malaysia, 16–18 November 2011. ISBN 978-1-4577-0242-6</a:t>
            </a:r>
          </a:p>
        </p:txBody>
      </p:sp>
    </p:spTree>
    <p:extLst>
      <p:ext uri="{BB962C8B-B14F-4D97-AF65-F5344CB8AC3E}">
        <p14:creationId xmlns:p14="http://schemas.microsoft.com/office/powerpoint/2010/main" val="2432311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38578-8D65-4431-9382-DFF170D8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icrosoft YaHei"/>
              </a:rPr>
              <a:t>Strategy for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D539F-3AC2-412B-86B4-A2BB9645A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109728" tIns="109728" rIns="109728" bIns="91440" anchor="t"/>
          <a:lstStyle/>
          <a:p>
            <a:r>
              <a:rPr lang="en-US" dirty="0">
                <a:ea typeface="Microsoft YaHei Light"/>
              </a:rPr>
              <a:t>Sign Language MNIST data from </a:t>
            </a:r>
            <a:r>
              <a:rPr lang="en-US" dirty="0" err="1">
                <a:ea typeface="Microsoft YaHei Light"/>
              </a:rPr>
              <a:t>kaggle</a:t>
            </a:r>
            <a:r>
              <a:rPr lang="en-US" dirty="0">
                <a:ea typeface="Microsoft YaHei Light"/>
              </a:rPr>
              <a:t> which contains 27k images of size 28*28</a:t>
            </a:r>
          </a:p>
          <a:p>
            <a:r>
              <a:rPr lang="en-US" dirty="0">
                <a:ea typeface="Microsoft YaHei Light"/>
              </a:rPr>
              <a:t>Preprocessing with </a:t>
            </a:r>
            <a:r>
              <a:rPr lang="en-US" dirty="0" err="1">
                <a:ea typeface="Microsoft YaHei Light"/>
              </a:rPr>
              <a:t>numpy</a:t>
            </a:r>
            <a:r>
              <a:rPr lang="en-US" dirty="0">
                <a:ea typeface="Microsoft YaHei Light"/>
              </a:rPr>
              <a:t>, cv2</a:t>
            </a:r>
          </a:p>
          <a:p>
            <a:r>
              <a:rPr lang="en-US" dirty="0">
                <a:ea typeface="Microsoft YaHei Light"/>
              </a:rPr>
              <a:t>For model creation, python libraries such as </a:t>
            </a:r>
            <a:r>
              <a:rPr lang="en-US" dirty="0" err="1">
                <a:ea typeface="Microsoft YaHei Light"/>
              </a:rPr>
              <a:t>tensorflow</a:t>
            </a:r>
            <a:r>
              <a:rPr lang="en-US" dirty="0">
                <a:ea typeface="Microsoft YaHei Light"/>
              </a:rPr>
              <a:t>, </a:t>
            </a:r>
            <a:r>
              <a:rPr lang="en-US" dirty="0" err="1">
                <a:ea typeface="Microsoft YaHei Light"/>
              </a:rPr>
              <a:t>keras</a:t>
            </a:r>
          </a:p>
          <a:p>
            <a:endParaRPr lang="en-US" dirty="0">
              <a:ea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1028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048C4-AB77-4182-B261-2C9BE5962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00D801-79CB-4F23-8DF8-6B0F45FCD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A52F426-0370-4291-8DA2-6F1DB66EA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7AEA36-C28D-4764-988B-6C2AC6503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2AEA4E-7AFA-4AF7-AD75-9146BD9D1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03" y="2413164"/>
            <a:ext cx="6705600" cy="1664573"/>
          </a:xfrm>
        </p:spPr>
        <p:txBody>
          <a:bodyPr>
            <a:normAutofit/>
          </a:bodyPr>
          <a:lstStyle/>
          <a:p>
            <a:r>
              <a:rPr lang="en-US" dirty="0">
                <a:ea typeface="Microsoft YaHei"/>
              </a:rPr>
              <a:t>Thank you 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48C85-D77D-480A-919F-DD07C8FE8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653"/>
            <a:ext cx="6705168" cy="3728613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31394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B3B86-1322-4A12-8D2B-79174415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Microsoft YaHei"/>
              </a:rPr>
              <a:t>Glove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33D98B2-C2E9-4E02-8BF2-3CAA85456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89" y="1841740"/>
            <a:ext cx="4952681" cy="3460964"/>
          </a:xfrm>
        </p:spPr>
        <p:txBody>
          <a:bodyPr lIns="109728" tIns="109728" rIns="109728" bIns="91440"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First work was started by the MIT in the year 1977 called the Sayre glove</a:t>
            </a:r>
          </a:p>
          <a:p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All these works were purely based on sensors and mostly come under Human Computer Interaction (HCI) systems</a:t>
            </a:r>
            <a:endParaRPr lang="en-US" sz="1800">
              <a:solidFill>
                <a:srgbClr val="FFFFFF"/>
              </a:solidFill>
              <a:ea typeface="Microsoft YaHei Ligh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4" descr="A picture containing handwear&#10;&#10;Description automatically generated">
            <a:extLst>
              <a:ext uri="{FF2B5EF4-FFF2-40B4-BE49-F238E27FC236}">
                <a16:creationId xmlns:a16="http://schemas.microsoft.com/office/drawing/2014/main" id="{33205E10-C1F8-4DEE-96C5-103752405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76437" y="1140878"/>
            <a:ext cx="4817466" cy="4570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1AE44-4743-45CD-8F6D-BD1443DE49D1}"/>
              </a:ext>
            </a:extLst>
          </p:cNvPr>
          <p:cNvSpPr txBox="1"/>
          <p:nvPr/>
        </p:nvSpPr>
        <p:spPr>
          <a:xfrm>
            <a:off x="8812372" y="5511813"/>
            <a:ext cx="278153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02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C262A-F41C-4A65-B222-EBE0B142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Microsoft YaHei"/>
              </a:rPr>
              <a:t>Microsoft Kinect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C7F586-76C1-4EEE-A5B3-4DB3E6858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62" y="2215551"/>
            <a:ext cx="4952681" cy="3460964"/>
          </a:xfrm>
        </p:spPr>
        <p:txBody>
          <a:bodyPr lIns="109728" tIns="109728" rIns="109728" bIns="91440" anchor="ctr">
            <a:normAutofit/>
          </a:bodyPr>
          <a:lstStyle/>
          <a:p>
            <a:r>
              <a:rPr lang="en-US" sz="1800" b="1">
                <a:solidFill>
                  <a:srgbClr val="FFFFFF"/>
                </a:solidFill>
                <a:ea typeface="+mn-lt"/>
                <a:cs typeface="+mn-lt"/>
              </a:rPr>
              <a:t>Kinect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(codenamed Project Natal during development) is a line of motion sensing input devices produced by </a:t>
            </a:r>
            <a:r>
              <a:rPr lang="en-US" sz="1800" b="1">
                <a:solidFill>
                  <a:srgbClr val="FFFFFF"/>
                </a:solidFill>
                <a:ea typeface="+mn-lt"/>
                <a:cs typeface="+mn-lt"/>
              </a:rPr>
              <a:t>Microsoft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and first released in 2010.</a:t>
            </a:r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4" descr="A picture containing text, projector, electronics, black&#10;&#10;Description automatically generated">
            <a:extLst>
              <a:ext uri="{FF2B5EF4-FFF2-40B4-BE49-F238E27FC236}">
                <a16:creationId xmlns:a16="http://schemas.microsoft.com/office/drawing/2014/main" id="{C251E7F6-A589-4EAB-816B-F78B9E92F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76437" y="2800102"/>
            <a:ext cx="4817466" cy="1252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684341-5273-4A74-985D-D3304481A7F0}"/>
              </a:ext>
            </a:extLst>
          </p:cNvPr>
          <p:cNvSpPr txBox="1"/>
          <p:nvPr/>
        </p:nvSpPr>
        <p:spPr>
          <a:xfrm>
            <a:off x="8838020" y="3852588"/>
            <a:ext cx="275588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380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B7CC9ED-57A2-429E-8FD9-D55F47275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094AF-4C72-4BF9-A202-0F20801C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Video-Based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51C5B5-CCAF-44C5-B505-33177328A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30" y="2402457"/>
            <a:ext cx="4952681" cy="3460964"/>
          </a:xfrm>
        </p:spPr>
        <p:txBody>
          <a:bodyPr lIns="109728" tIns="109728" rIns="109728" bIns="91440"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'The Video-based sign language recognition without temporal segmentation' has used Latent space hierarchical attention network (LSHAN)</a:t>
            </a:r>
            <a:endParaRPr lang="en-US" sz="1800" dirty="0">
              <a:solidFill>
                <a:srgbClr val="FFFFFF"/>
              </a:solidFill>
              <a:ea typeface="Microsoft YaHei Light"/>
            </a:endParaRPr>
          </a:p>
          <a:p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which is an advancement of Long Short Term Memory (LSTM). It has been used for video-based sign recognition for German Sign Language and CSL for classification.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39BAE37-B96C-4F71-BC0F-C5F3C7DF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586E638-2324-405E-9DF6-E3DDA81B8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954E671-967A-4B9A-8F60-B0834D07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5F92E64-92FF-4C88-AF1C-C3DAD298B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437" y="923793"/>
            <a:ext cx="4817466" cy="500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1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10E06F9-9F12-4D1B-92C0-4B30818D0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F5EFE88-F6A7-4B53-AF99-227DFC56A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3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F9AF5CF-AE21-453A-8D3F-6D9FC64A1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58395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58EE8-00A2-4026-91A9-82099E663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909"/>
            <a:ext cx="478554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Convolutional Neural Network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30298A-4132-4AA6-B66E-ED822202B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4784"/>
            <a:ext cx="4785545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>
                <a:solidFill>
                  <a:srgbClr val="FFFFFF"/>
                </a:solidFill>
              </a:rPr>
              <a:t>Inception V3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E79AECD-175A-4F8E-98CE-F42417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4486F97-4C7D-4D9F-9D44-D94D553A4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4DFF9E9-1483-4F2A-AC73-917348B9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3" name="Picture 5" descr="A picture containing appliance, screenshot&#10;&#10;Description automatically generated">
            <a:extLst>
              <a:ext uri="{FF2B5EF4-FFF2-40B4-BE49-F238E27FC236}">
                <a16:creationId xmlns:a16="http://schemas.microsoft.com/office/drawing/2014/main" id="{2E3E88D9-A0CC-458F-BC4D-05307CCA1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437" y="2215985"/>
            <a:ext cx="4817466" cy="24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7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108545-2EA9-4B3E-915B-295949608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14A1C6-ABE4-4764-8CAC-9D4DFBED3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048" y="1"/>
            <a:ext cx="5236971" cy="6858000"/>
            <a:chOff x="20829" y="1"/>
            <a:chExt cx="5236971" cy="685799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1F3FA7-366E-43EA-A45E-F80A71356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205DBCF-C4CF-4848-8BDD-A6EB0CF6E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BBBD28-B072-455E-912B-CB5BDD7FF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799" y="744909"/>
            <a:ext cx="68580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Proposed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A5073-11F9-4655-9FBF-719B30B47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799" y="4074784"/>
            <a:ext cx="6857999" cy="20543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>
              <a:ea typeface="Microsoft YaHe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6495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3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4">
            <a:extLst>
              <a:ext uri="{FF2B5EF4-FFF2-40B4-BE49-F238E27FC236}">
                <a16:creationId xmlns:a16="http://schemas.microsoft.com/office/drawing/2014/main" id="{A3EF0E40-AEB8-4DF7-A67A-7317B3BF9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8138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B8A79-39F8-4B0B-ADDA-6BC9AB3D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23086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Microsoft YaHei"/>
              </a:rPr>
              <a:t>1. Dataset 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7E0B6E-E409-42F2-B70E-42FE610F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426" y="2459966"/>
            <a:ext cx="4952681" cy="3460964"/>
          </a:xfrm>
        </p:spPr>
        <p:txBody>
          <a:bodyPr lIns="109728" tIns="109728" rIns="109728" bIns="91440" anchor="ctr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ea typeface="+mn-lt"/>
                <a:cs typeface="+mn-lt"/>
              </a:rPr>
              <a:t>The dataset is patterned to match with the classic MNIST. Each training and test case represents a label (0–25) as a one to-one map for each alphabetic letter A–Z (and no cases for J = 9 or Z = 25 because of gesture motions).</a:t>
            </a:r>
            <a:endParaRPr lang="en-US" sz="1800" dirty="0">
              <a:solidFill>
                <a:srgbClr val="FFFFFF"/>
              </a:solidFill>
            </a:endParaRPr>
          </a:p>
        </p:txBody>
      </p:sp>
      <p:grpSp>
        <p:nvGrpSpPr>
          <p:cNvPr id="32" name="Group 36">
            <a:extLst>
              <a:ext uri="{FF2B5EF4-FFF2-40B4-BE49-F238E27FC236}">
                <a16:creationId xmlns:a16="http://schemas.microsoft.com/office/drawing/2014/main" id="{EE9B2788-52F7-4FD8-9A6C-1CBD70119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6955029" y="1"/>
            <a:ext cx="5236971" cy="6858000"/>
            <a:chOff x="20829" y="1"/>
            <a:chExt cx="5236971" cy="6857999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927285D-4714-43A4-B813-F4723866D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9" y="692703"/>
              <a:ext cx="5236971" cy="6165297"/>
            </a:xfrm>
            <a:prstGeom prst="rect">
              <a:avLst/>
            </a:prstGeom>
          </p:spPr>
        </p:pic>
        <p:pic>
          <p:nvPicPr>
            <p:cNvPr id="34" name="Picture 38">
              <a:extLst>
                <a:ext uri="{FF2B5EF4-FFF2-40B4-BE49-F238E27FC236}">
                  <a16:creationId xmlns:a16="http://schemas.microsoft.com/office/drawing/2014/main" id="{5196FC73-5547-418C-A557-60B63BA6B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5400000">
              <a:off x="393956" y="-373126"/>
              <a:ext cx="4197222" cy="4943475"/>
            </a:xfrm>
            <a:prstGeom prst="rect">
              <a:avLst/>
            </a:prstGeom>
          </p:spPr>
        </p:pic>
      </p:grp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B4D5B79-A101-44AC-B17C-A673BBCC88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" t="2801" r="41864" b="-2392"/>
          <a:stretch/>
        </p:blipFill>
        <p:spPr>
          <a:xfrm>
            <a:off x="6326038" y="498212"/>
            <a:ext cx="5799591" cy="569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9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5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552F82-1143-4113-8057-267E870D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480"/>
            <a:ext cx="4953000" cy="23086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Microsoft YaHei"/>
              </a:rPr>
              <a:t>2. CNN 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01F53F1-E45E-424B-B82A-4B8AA2318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19400"/>
            <a:ext cx="4952681" cy="3460964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DA3B144-1074-4EB3-8741-160D2211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94385" y="41921"/>
            <a:ext cx="3997615" cy="6816079"/>
            <a:chOff x="8059620" y="41922"/>
            <a:chExt cx="3997615" cy="681607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8BB9A36-C57B-45F3-BF80-89A7707B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BCBB483-EE40-4AA6-925A-5AE654585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FB88BE75-7AD7-494A-8457-1F7004CE6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926567" y="2608847"/>
            <a:ext cx="8318739" cy="282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4532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LeftStep">
      <a:dk1>
        <a:srgbClr val="000000"/>
      </a:dk1>
      <a:lt1>
        <a:srgbClr val="FFFFFF"/>
      </a:lt1>
      <a:dk2>
        <a:srgbClr val="233A3D"/>
      </a:dk2>
      <a:lt2>
        <a:srgbClr val="E2E8E8"/>
      </a:lt2>
      <a:accent1>
        <a:srgbClr val="EB7172"/>
      </a:accent1>
      <a:accent2>
        <a:srgbClr val="E75191"/>
      </a:accent2>
      <a:accent3>
        <a:srgbClr val="EB71D8"/>
      </a:accent3>
      <a:accent4>
        <a:srgbClr val="C151E7"/>
      </a:accent4>
      <a:accent5>
        <a:srgbClr val="9971EB"/>
      </a:accent5>
      <a:accent6>
        <a:srgbClr val="515FE7"/>
      </a:accent6>
      <a:hlink>
        <a:srgbClr val="568D8D"/>
      </a:hlink>
      <a:folHlink>
        <a:srgbClr val="7F7F7F"/>
      </a:folHlink>
    </a:clrScheme>
    <a:fontScheme name="Custom 67">
      <a:majorFont>
        <a:latin typeface="Microsoft YaHei"/>
        <a:ea typeface=""/>
        <a:cs typeface=""/>
      </a:majorFont>
      <a:minorFont>
        <a:latin typeface="Microsoft YaHe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DappledVTI</vt:lpstr>
      <vt:lpstr>CNN Model for American Sign Language Recognition</vt:lpstr>
      <vt:lpstr>What this paper is all about?</vt:lpstr>
      <vt:lpstr>Glove</vt:lpstr>
      <vt:lpstr>Microsoft Kinect</vt:lpstr>
      <vt:lpstr>Video-Based</vt:lpstr>
      <vt:lpstr>Convolutional Neural Network</vt:lpstr>
      <vt:lpstr>Proposed Methodology</vt:lpstr>
      <vt:lpstr>1. Dataset </vt:lpstr>
      <vt:lpstr>2. CNN </vt:lpstr>
      <vt:lpstr>CONVOLUTIONAL LAYER ?</vt:lpstr>
      <vt:lpstr>Filters </vt:lpstr>
      <vt:lpstr>PowerPoint Presentation</vt:lpstr>
      <vt:lpstr>CNN model</vt:lpstr>
      <vt:lpstr>Batch Normalization</vt:lpstr>
      <vt:lpstr>ReLU function</vt:lpstr>
      <vt:lpstr>Dense or fully connected layers</vt:lpstr>
      <vt:lpstr>Model Compilation </vt:lpstr>
      <vt:lpstr>Architecture of CNN model</vt:lpstr>
      <vt:lpstr>Regularization Function</vt:lpstr>
      <vt:lpstr>Training</vt:lpstr>
      <vt:lpstr>Results </vt:lpstr>
      <vt:lpstr>Result Analysis</vt:lpstr>
      <vt:lpstr>Conclusion</vt:lpstr>
      <vt:lpstr>References</vt:lpstr>
      <vt:lpstr>Strategy for implementation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115</cp:revision>
  <dcterms:created xsi:type="dcterms:W3CDTF">2021-03-17T07:11:53Z</dcterms:created>
  <dcterms:modified xsi:type="dcterms:W3CDTF">2021-04-20T16:56:24Z</dcterms:modified>
</cp:coreProperties>
</file>